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3" r:id="rId2"/>
    <p:sldId id="261" r:id="rId3"/>
    <p:sldId id="263" r:id="rId4"/>
    <p:sldId id="270" r:id="rId5"/>
    <p:sldId id="268" r:id="rId6"/>
    <p:sldId id="260" r:id="rId7"/>
    <p:sldId id="262" r:id="rId8"/>
    <p:sldId id="257" r:id="rId9"/>
    <p:sldId id="266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-2874" y="-13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6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7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20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10.png"/><Relationship Id="rId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0" Type="http://schemas.openxmlformats.org/officeDocument/2006/relationships/image" Target="../media/image17.gif"/><Relationship Id="rId9" Type="http://schemas.openxmlformats.org/officeDocument/2006/relationships/image" Target="../media/image16.png"/><Relationship Id="rId4" Type="http://schemas.openxmlformats.org/officeDocument/2006/relationships/image" Target="../media/image5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10" Type="http://schemas.openxmlformats.org/officeDocument/2006/relationships/image" Target="../media/image20.png"/><Relationship Id="rId4" Type="http://schemas.openxmlformats.org/officeDocument/2006/relationships/image" Target="../media/image27.svg"/><Relationship Id="rId9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hyperlink" Target="https://astrakult.ru/lyudi-kotorye-vnesli-svoj-vklad-v-kulturu-astrahani/" TargetMode="External"/><Relationship Id="rId5" Type="http://schemas.openxmlformats.org/officeDocument/2006/relationships/image" Target="../media/image15.png"/><Relationship Id="rId10" Type="http://schemas.openxmlformats.org/officeDocument/2006/relationships/hyperlink" Target="https://ru.wikipedia.org/wiki/&#1040;&#1089;&#1090;&#1088;&#1072;&#1093;&#1072;&#1085;&#1089;&#1082;&#1072;&#1103;_&#1086;&#1073;&#1083;&#1072;&#1089;&#1090;&#1100;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29EB32-6863-8704-ED6C-94B2313A04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586D27D-4295-8B55-0425-7F8A81CB80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C832AD4E-89D5-822E-13E5-E5F1E3D4B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4989"/>
            <a:ext cx="18288000" cy="11176977"/>
          </a:xfrm>
          <a:prstGeom prst="rect">
            <a:avLst/>
          </a:prstGeom>
        </p:spPr>
      </p:pic>
      <p:sp>
        <p:nvSpPr>
          <p:cNvPr id="5" name="Полилиния 4"/>
          <p:cNvSpPr/>
          <p:nvPr/>
        </p:nvSpPr>
        <p:spPr>
          <a:xfrm>
            <a:off x="9505951" y="-1443339"/>
            <a:ext cx="14216405" cy="13859477"/>
          </a:xfrm>
          <a:custGeom>
            <a:avLst/>
            <a:gdLst>
              <a:gd name="connsiteX0" fmla="*/ 8065199 w 9477603"/>
              <a:gd name="connsiteY0" fmla="*/ 417990 h 9239651"/>
              <a:gd name="connsiteX1" fmla="*/ 7265099 w 9477603"/>
              <a:gd name="connsiteY1" fmla="*/ 1218090 h 9239651"/>
              <a:gd name="connsiteX2" fmla="*/ 4763199 w 9477603"/>
              <a:gd name="connsiteY2" fmla="*/ 1484790 h 9239651"/>
              <a:gd name="connsiteX3" fmla="*/ 3213799 w 9477603"/>
              <a:gd name="connsiteY3" fmla="*/ 3554890 h 9239651"/>
              <a:gd name="connsiteX4" fmla="*/ 1346899 w 9477603"/>
              <a:gd name="connsiteY4" fmla="*/ 4786790 h 9239651"/>
              <a:gd name="connsiteX5" fmla="*/ 470599 w 9477603"/>
              <a:gd name="connsiteY5" fmla="*/ 8304690 h 9239651"/>
              <a:gd name="connsiteX6" fmla="*/ 9055799 w 9477603"/>
              <a:gd name="connsiteY6" fmla="*/ 8584090 h 9239651"/>
              <a:gd name="connsiteX7" fmla="*/ 8065199 w 9477603"/>
              <a:gd name="connsiteY7" fmla="*/ 417990 h 923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77603" h="9239651">
                <a:moveTo>
                  <a:pt x="8065199" y="417990"/>
                </a:moveTo>
                <a:cubicBezTo>
                  <a:pt x="7766749" y="-809677"/>
                  <a:pt x="7815432" y="1040290"/>
                  <a:pt x="7265099" y="1218090"/>
                </a:cubicBezTo>
                <a:cubicBezTo>
                  <a:pt x="6714766" y="1395890"/>
                  <a:pt x="5438416" y="1095323"/>
                  <a:pt x="4763199" y="1484790"/>
                </a:cubicBezTo>
                <a:cubicBezTo>
                  <a:pt x="4087982" y="1874257"/>
                  <a:pt x="3783182" y="3004557"/>
                  <a:pt x="3213799" y="3554890"/>
                </a:cubicBezTo>
                <a:cubicBezTo>
                  <a:pt x="2644416" y="4105223"/>
                  <a:pt x="1804099" y="3995157"/>
                  <a:pt x="1346899" y="4786790"/>
                </a:cubicBezTo>
                <a:cubicBezTo>
                  <a:pt x="889699" y="5578423"/>
                  <a:pt x="-814218" y="7671807"/>
                  <a:pt x="470599" y="8304690"/>
                </a:cubicBezTo>
                <a:cubicBezTo>
                  <a:pt x="1755416" y="8937573"/>
                  <a:pt x="7790032" y="9896423"/>
                  <a:pt x="9055799" y="8584090"/>
                </a:cubicBezTo>
                <a:cubicBezTo>
                  <a:pt x="10321566" y="7271757"/>
                  <a:pt x="8363649" y="1645657"/>
                  <a:pt x="8065199" y="417990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spcCol="0"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61ABF48C-19FE-FCEC-7650-E7FBA8545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37" y="4505933"/>
            <a:ext cx="4605048" cy="56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8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5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85471">
            <a:off x="13425732" y="-1845975"/>
            <a:ext cx="7184571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524768">
            <a:off x="-2563586" y="8166036"/>
            <a:ext cx="7184571" cy="4114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7528472">
            <a:off x="-4608129" y="-5413363"/>
            <a:ext cx="8910325" cy="9071381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4443272">
            <a:off x="14347552" y="5603140"/>
            <a:ext cx="8910325" cy="907138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xmlns="" id="{2434E57A-4161-1AF9-6AD0-8C2C7C1D6B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214" y="3467100"/>
            <a:ext cx="6803753" cy="4992624"/>
          </a:xfrm>
          <a:prstGeom prst="rect">
            <a:avLst/>
          </a:prstGeom>
        </p:spPr>
      </p:pic>
      <p:sp>
        <p:nvSpPr>
          <p:cNvPr id="38" name="Заголовок 1">
            <a:extLst>
              <a:ext uri="{FF2B5EF4-FFF2-40B4-BE49-F238E27FC236}">
                <a16:creationId xmlns:a16="http://schemas.microsoft.com/office/drawing/2014/main" xmlns="" id="{6C3E6791-9B01-4285-5E5B-15D939D777A1}"/>
              </a:ext>
            </a:extLst>
          </p:cNvPr>
          <p:cNvSpPr txBox="1">
            <a:spLocks/>
          </p:cNvSpPr>
          <p:nvPr/>
        </p:nvSpPr>
        <p:spPr>
          <a:xfrm>
            <a:off x="3048000" y="2019300"/>
            <a:ext cx="4876669" cy="615138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err="1" smtClean="0"/>
              <a:t>Астраха́нская</a:t>
            </a:r>
            <a:r>
              <a:rPr lang="ru-RU" dirty="0" smtClean="0"/>
              <a:t> </a:t>
            </a:r>
            <a:r>
              <a:rPr lang="ru-RU" dirty="0" err="1" smtClean="0"/>
              <a:t>о́бласть</a:t>
            </a:r>
            <a:r>
              <a:rPr lang="ru-RU" dirty="0" smtClean="0"/>
              <a:t> — субъект Российской Федерации, относится к Южному федеральному округу.</a:t>
            </a:r>
          </a:p>
          <a:p>
            <a:r>
              <a:rPr lang="ru-RU" dirty="0" smtClean="0"/>
              <a:t>Граничит с Волгоградской областью — на севере, с Калмыкией — на западе, с Казахстаном — на востоке, на юге — омывается Каспийским морем.</a:t>
            </a:r>
          </a:p>
          <a:p>
            <a:r>
              <a:rPr lang="ru-RU" dirty="0" smtClean="0"/>
              <a:t>Административный центр области — город Астрахань.</a:t>
            </a:r>
          </a:p>
          <a:p>
            <a:endParaRPr lang="ru-RU" dirty="0"/>
          </a:p>
        </p:txBody>
      </p:sp>
      <p:grpSp>
        <p:nvGrpSpPr>
          <p:cNvPr id="39" name="Group 33"/>
          <p:cNvGrpSpPr/>
          <p:nvPr/>
        </p:nvGrpSpPr>
        <p:grpSpPr>
          <a:xfrm>
            <a:off x="13369824" y="4928211"/>
            <a:ext cx="454531" cy="454531"/>
            <a:chOff x="0" y="0"/>
            <a:chExt cx="1252517" cy="1252517"/>
          </a:xfrm>
        </p:grpSpPr>
        <p:grpSp>
          <p:nvGrpSpPr>
            <p:cNvPr id="40" name="Group 34"/>
            <p:cNvGrpSpPr>
              <a:grpSpLocks noChangeAspect="1"/>
            </p:cNvGrpSpPr>
            <p:nvPr/>
          </p:nvGrpSpPr>
          <p:grpSpPr>
            <a:xfrm>
              <a:off x="0" y="0"/>
              <a:ext cx="1252517" cy="1252517"/>
              <a:chOff x="0" y="0"/>
              <a:chExt cx="12700000" cy="12700000"/>
            </a:xfrm>
          </p:grpSpPr>
          <p:sp>
            <p:nvSpPr>
              <p:cNvPr id="42" name="Freeform 35"/>
              <p:cNvSpPr/>
              <p:nvPr/>
            </p:nvSpPr>
            <p:spPr>
              <a:xfrm>
                <a:off x="-11430" y="857250"/>
                <a:ext cx="13009880" cy="11644630"/>
              </a:xfrm>
              <a:custGeom>
                <a:avLst/>
                <a:gdLst/>
                <a:ahLst/>
                <a:cxnLst/>
                <a:rect l="l" t="t" r="r" b="b"/>
                <a:pathLst>
                  <a:path w="13009880" h="11644630">
                    <a:moveTo>
                      <a:pt x="10152380" y="938530"/>
                    </a:moveTo>
                    <a:cubicBezTo>
                      <a:pt x="8962390" y="189230"/>
                      <a:pt x="8643620" y="154940"/>
                      <a:pt x="7245350" y="0"/>
                    </a:cubicBezTo>
                    <a:cubicBezTo>
                      <a:pt x="4039870" y="38100"/>
                      <a:pt x="1441450" y="1889760"/>
                      <a:pt x="435610" y="4933950"/>
                    </a:cubicBezTo>
                    <a:cubicBezTo>
                      <a:pt x="91440" y="5975350"/>
                      <a:pt x="0" y="7139940"/>
                      <a:pt x="403860" y="8159750"/>
                    </a:cubicBezTo>
                    <a:cubicBezTo>
                      <a:pt x="934720" y="9499600"/>
                      <a:pt x="2254250" y="10407650"/>
                      <a:pt x="3648710" y="10773410"/>
                    </a:cubicBezTo>
                    <a:cubicBezTo>
                      <a:pt x="5043170" y="11140440"/>
                      <a:pt x="6578600" y="11644630"/>
                      <a:pt x="8008619" y="11470640"/>
                    </a:cubicBezTo>
                    <a:cubicBezTo>
                      <a:pt x="9123679" y="11334750"/>
                      <a:pt x="10237469" y="10519410"/>
                      <a:pt x="11071860" y="9767570"/>
                    </a:cubicBezTo>
                    <a:cubicBezTo>
                      <a:pt x="11625579" y="9268460"/>
                      <a:pt x="11971019" y="8576310"/>
                      <a:pt x="12202160" y="7867650"/>
                    </a:cubicBezTo>
                    <a:cubicBezTo>
                      <a:pt x="13009880" y="5401310"/>
                      <a:pt x="12348210" y="2322830"/>
                      <a:pt x="10152380" y="938530"/>
                    </a:cubicBezTo>
                    <a:close/>
                  </a:path>
                </a:pathLst>
              </a:custGeom>
              <a:solidFill>
                <a:srgbClr val="FC8586"/>
              </a:solidFill>
              <a:ln w="12700">
                <a:solidFill>
                  <a:srgbClr val="000000"/>
                </a:solidFill>
              </a:ln>
            </p:spPr>
          </p:sp>
        </p:grpSp>
        <p:pic>
          <p:nvPicPr>
            <p:cNvPr id="41" name="Picture 36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374504" y="232937"/>
              <a:ext cx="503508" cy="80561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rcRect t="34099" r="2509" b="4618"/>
          <a:stretch>
            <a:fillRect/>
          </a:stretch>
        </p:blipFill>
        <p:spPr>
          <a:xfrm rot="10799604">
            <a:off x="449" y="3524856"/>
            <a:ext cx="18708976" cy="780590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3462364">
            <a:off x="14391222" y="6895814"/>
            <a:ext cx="7793556" cy="5734237"/>
          </a:xfrm>
          <a:prstGeom prst="rect">
            <a:avLst/>
          </a:prstGeom>
        </p:spPr>
      </p:pic>
      <p:pic>
        <p:nvPicPr>
          <p:cNvPr id="1026" name="Picture 2" descr="C:\Users\mrtee\Downloads\Без имени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0" y="-771572"/>
            <a:ext cx="13110513" cy="1141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Объект 2">
            <a:extLst>
              <a:ext uri="{FF2B5EF4-FFF2-40B4-BE49-F238E27FC236}">
                <a16:creationId xmlns:a16="http://schemas.microsoft.com/office/drawing/2014/main" xmlns="" id="{FB1B0483-859D-971C-28A0-825CB904D603}"/>
              </a:ext>
            </a:extLst>
          </p:cNvPr>
          <p:cNvSpPr txBox="1">
            <a:spLocks/>
          </p:cNvSpPr>
          <p:nvPr/>
        </p:nvSpPr>
        <p:spPr>
          <a:xfrm>
            <a:off x="10363200" y="547845"/>
            <a:ext cx="7620000" cy="595186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>
                <a:solidFill>
                  <a:srgbClr val="040C28"/>
                </a:solidFill>
                <a:latin typeface="Google Sans"/>
              </a:rPr>
              <a:t>Область</a:t>
            </a:r>
            <a:r>
              <a:rPr lang="ru-RU" dirty="0" smtClean="0">
                <a:solidFill>
                  <a:srgbClr val="202124"/>
                </a:solidFill>
                <a:latin typeface="Google Sans"/>
              </a:rPr>
              <a:t> богата </a:t>
            </a:r>
            <a:r>
              <a:rPr lang="ru-RU" dirty="0" smtClean="0">
                <a:solidFill>
                  <a:srgbClr val="040C28"/>
                </a:solidFill>
                <a:latin typeface="Google Sans"/>
              </a:rPr>
              <a:t>природными</a:t>
            </a:r>
            <a:r>
              <a:rPr lang="ru-RU" dirty="0" smtClean="0">
                <a:solidFill>
                  <a:srgbClr val="202124"/>
                </a:solidFill>
                <a:latin typeface="Google Sans"/>
              </a:rPr>
              <a:t> ресурсами: углеводородным сырьём (</a:t>
            </a:r>
            <a:r>
              <a:rPr lang="ru-RU" dirty="0" smtClean="0">
                <a:solidFill>
                  <a:srgbClr val="040C28"/>
                </a:solidFill>
                <a:latin typeface="Google Sans"/>
              </a:rPr>
              <a:t>природным</a:t>
            </a:r>
            <a:r>
              <a:rPr lang="ru-RU" dirty="0" smtClean="0">
                <a:solidFill>
                  <a:srgbClr val="202124"/>
                </a:solidFill>
                <a:latin typeface="Google Sans"/>
              </a:rPr>
              <a:t> газом и газовым конденсатом), серой, нефтью, солью. Разведаны и разрабатываются крупные месторождения гипса, минеральных красок, </a:t>
            </a:r>
            <a:r>
              <a:rPr lang="ru-RU" dirty="0" err="1" smtClean="0">
                <a:solidFill>
                  <a:srgbClr val="202124"/>
                </a:solidFill>
                <a:latin typeface="Google Sans"/>
              </a:rPr>
              <a:t>глино</a:t>
            </a:r>
            <a:r>
              <a:rPr lang="ru-RU" dirty="0" smtClean="0">
                <a:solidFill>
                  <a:srgbClr val="202124"/>
                </a:solidFill>
                <a:latin typeface="Google Sans"/>
              </a:rPr>
              <a:t>-гипса, стекольных песков, опоки, калийных солей, брома, йода и т. д.</a:t>
            </a:r>
            <a:endParaRPr lang="ru-RU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7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 t="42905" b="13255"/>
          <a:stretch>
            <a:fillRect/>
          </a:stretch>
        </p:blipFill>
        <p:spPr>
          <a:xfrm>
            <a:off x="0" y="-53900"/>
            <a:ext cx="18288000" cy="53213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rcRect t="34099" r="2509" b="9750"/>
          <a:stretch>
            <a:fillRect/>
          </a:stretch>
        </p:blipFill>
        <p:spPr>
          <a:xfrm rot="10799604">
            <a:off x="-421388" y="5268553"/>
            <a:ext cx="18708976" cy="715218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7528472">
            <a:off x="-4455162" y="-4903094"/>
            <a:ext cx="8910325" cy="907138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-4443272">
            <a:off x="14347552" y="5603140"/>
            <a:ext cx="8910325" cy="907138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385471">
            <a:off x="14010472" y="-2103536"/>
            <a:ext cx="7184571" cy="411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10524768">
            <a:off x="-3515942" y="8642490"/>
            <a:ext cx="7184571" cy="4114800"/>
          </a:xfrm>
          <a:prstGeom prst="rect">
            <a:avLst/>
          </a:prstGeom>
        </p:spPr>
      </p:pic>
      <p:pic>
        <p:nvPicPr>
          <p:cNvPr id="12" name="Объект 6">
            <a:extLst>
              <a:ext uri="{FF2B5EF4-FFF2-40B4-BE49-F238E27FC236}">
                <a16:creationId xmlns:a16="http://schemas.microsoft.com/office/drawing/2014/main" xmlns="" id="{8C5EEF5E-6703-253E-939F-036856A814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484" y="2400300"/>
            <a:ext cx="6064616" cy="42825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1F2764E6-BE4F-32D4-5271-8EE52A1ADF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4179348"/>
            <a:ext cx="4073523" cy="5007038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xmlns="" id="{E1B32225-36DF-0783-D792-8DCD409AC4BB}"/>
              </a:ext>
            </a:extLst>
          </p:cNvPr>
          <p:cNvSpPr txBox="1">
            <a:spLocks/>
          </p:cNvSpPr>
          <p:nvPr/>
        </p:nvSpPr>
        <p:spPr>
          <a:xfrm>
            <a:off x="5880153" y="514353"/>
            <a:ext cx="8670646" cy="109299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Культурные символы</a:t>
            </a:r>
            <a:endParaRPr lang="ru-RU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6EAE8426-C795-77AD-2374-FA693B8C4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-1655774"/>
            <a:ext cx="21640800" cy="148330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4443272">
            <a:off x="12562856" y="5299942"/>
            <a:ext cx="8910325" cy="90713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7528472">
            <a:off x="698489" y="-4328628"/>
            <a:ext cx="8910325" cy="907138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00751" y="4725409"/>
            <a:ext cx="8305800" cy="556159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2933352">
            <a:off x="2455826" y="1236644"/>
            <a:ext cx="3162593" cy="2134750"/>
          </a:xfrm>
          <a:prstGeom prst="rect">
            <a:avLst/>
          </a:prstGeom>
        </p:spPr>
      </p:pic>
      <p:sp>
        <p:nvSpPr>
          <p:cNvPr id="16" name="Объект 2">
            <a:extLst>
              <a:ext uri="{FF2B5EF4-FFF2-40B4-BE49-F238E27FC236}">
                <a16:creationId xmlns:a16="http://schemas.microsoft.com/office/drawing/2014/main" xmlns="" id="{609A93D5-2A21-E48E-4CDB-E3BBB8D6112B}"/>
              </a:ext>
            </a:extLst>
          </p:cNvPr>
          <p:cNvSpPr txBox="1">
            <a:spLocks/>
          </p:cNvSpPr>
          <p:nvPr/>
        </p:nvSpPr>
        <p:spPr>
          <a:xfrm>
            <a:off x="1610351" y="5058784"/>
            <a:ext cx="7696200" cy="54282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>
                <a:solidFill>
                  <a:srgbClr val="212121"/>
                </a:solidFill>
                <a:latin typeface="Open Sans" panose="020F0502020204030204" pitchFamily="34" charset="0"/>
              </a:rPr>
              <a:t>Павел Алексеевич Власов – имя, которое знает каждый, даже далекий от искусства, </a:t>
            </a:r>
            <a:r>
              <a:rPr lang="ru-RU" dirty="0" err="1" smtClean="0">
                <a:solidFill>
                  <a:srgbClr val="212121"/>
                </a:solidFill>
                <a:latin typeface="Open Sans" panose="020F0502020204030204" pitchFamily="34" charset="0"/>
              </a:rPr>
              <a:t>астраханец</a:t>
            </a:r>
            <a:r>
              <a:rPr lang="ru-RU" dirty="0" smtClean="0">
                <a:solidFill>
                  <a:srgbClr val="212121"/>
                </a:solidFill>
                <a:latin typeface="Open Sans" panose="020F0502020204030204" pitchFamily="34" charset="0"/>
              </a:rPr>
              <a:t>. Именем этого выдающегося живописца названа главная кузница астраханских художников. </a:t>
            </a:r>
            <a:r>
              <a:rPr lang="ru-RU" dirty="0" smtClean="0">
                <a:solidFill>
                  <a:srgbClr val="212121"/>
                </a:solidFill>
                <a:latin typeface="Open Sans" panose="020B0606030504020204" pitchFamily="34" charset="0"/>
              </a:rPr>
              <a:t>В 1921-м году под руководством Павла Власова в Астрахани городе открылся художественный техникум, в 1935 году реорганизованный в Астраханское художественное училище.</a:t>
            </a:r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xmlns="" id="{ADFD41A7-BA3A-21AF-3C04-5CB6F716BDC0}"/>
              </a:ext>
            </a:extLst>
          </p:cNvPr>
          <p:cNvSpPr txBox="1">
            <a:spLocks/>
          </p:cNvSpPr>
          <p:nvPr/>
        </p:nvSpPr>
        <p:spPr>
          <a:xfrm>
            <a:off x="114300" y="-662782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Знаковые личности</a:t>
            </a:r>
            <a:endParaRPr lang="ru-RU" dirty="0"/>
          </a:p>
        </p:txBody>
      </p:sp>
      <p:pic>
        <p:nvPicPr>
          <p:cNvPr id="18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2933352">
            <a:off x="9645150" y="-231736"/>
            <a:ext cx="1650682" cy="111421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 t="34099" r="2509" b="4618"/>
          <a:stretch>
            <a:fillRect/>
          </a:stretch>
        </p:blipFill>
        <p:spPr>
          <a:xfrm rot="10799604">
            <a:off x="-421425" y="4587982"/>
            <a:ext cx="18708976" cy="78059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rcRect t="42905" b="17896"/>
          <a:stretch>
            <a:fillRect/>
          </a:stretch>
        </p:blipFill>
        <p:spPr>
          <a:xfrm>
            <a:off x="0" y="-171181"/>
            <a:ext cx="18288000" cy="475808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4331546">
            <a:off x="-3475654" y="-2087466"/>
            <a:ext cx="7793556" cy="573423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-3462364">
            <a:off x="14391222" y="6895814"/>
            <a:ext cx="7793556" cy="5734237"/>
          </a:xfrm>
          <a:prstGeom prst="rect">
            <a:avLst/>
          </a:prstGeom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xmlns="" id="{AC44BB87-804B-5A7F-385B-F6E7DD13EA91}"/>
              </a:ext>
            </a:extLst>
          </p:cNvPr>
          <p:cNvSpPr txBox="1">
            <a:spLocks/>
          </p:cNvSpPr>
          <p:nvPr/>
        </p:nvSpPr>
        <p:spPr>
          <a:xfrm>
            <a:off x="6371386" y="937622"/>
            <a:ext cx="10059982" cy="618707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dirty="0" smtClean="0"/>
              <a:t>Отец </a:t>
            </a:r>
            <a:r>
              <a:rPr lang="ru-RU" sz="2800" dirty="0" err="1" smtClean="0"/>
              <a:t>Велимира</a:t>
            </a:r>
            <a:r>
              <a:rPr lang="ru-RU" sz="2800" dirty="0" smtClean="0"/>
              <a:t> Хлебникова также внес огромный вклад в богатейшее наследие Астрахани. И не только из-за факта рождения великого поэта-футуриста Виктора (</a:t>
            </a:r>
            <a:r>
              <a:rPr lang="ru-RU" sz="2800" dirty="0" err="1" smtClean="0"/>
              <a:t>Велимира</a:t>
            </a:r>
            <a:r>
              <a:rPr lang="ru-RU" sz="2800" dirty="0" smtClean="0"/>
              <a:t>) Владимировича Хлебникова. Владимир Алексеевич Хлебников был одним из основателей первого в России государственного заповедника в дельте Волги и первым его директором.</a:t>
            </a:r>
          </a:p>
          <a:p>
            <a:pPr algn="just"/>
            <a:r>
              <a:rPr lang="ru-RU" sz="2800" dirty="0" smtClean="0"/>
              <a:t>Он появился на свет в Астрахани в купеческой семье. С детства увлекался орнитологией и в наблюдении за птицами проводил все своё свободное время. После окончания Астраханской классической гимназии Хлебников поступил в Санкт-петербургский университет. В 1882 году он становится кандидатом естественных наук, часто ездит в экспедиции, работает и издает научные труды в Калмыкии. И там же рождается его сын Виктор, впоследствии придумавший себе псевдоним </a:t>
            </a:r>
            <a:r>
              <a:rPr lang="ru-RU" sz="2800" dirty="0" err="1" smtClean="0"/>
              <a:t>Велимир</a:t>
            </a:r>
            <a:r>
              <a:rPr lang="ru-RU" sz="2800" dirty="0" smtClean="0"/>
              <a:t>. Он вспоминал своего отца как «поклонника Дарвина и Толстого, большого знатока царства птиц, изучавшего их целую жизнь». А в 1891 году рождается дочь Вера, ставшая впоследствии известной художницей.</a:t>
            </a:r>
          </a:p>
          <a:p>
            <a:endParaRPr lang="ru-RU" sz="4000" dirty="0"/>
          </a:p>
        </p:txBody>
      </p:sp>
      <p:pic>
        <p:nvPicPr>
          <p:cNvPr id="2050" name="Picture 2" descr="C:\Users\mrtee\Downloads\Без имени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71" y="2661444"/>
            <a:ext cx="6105571" cy="808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7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7528472">
            <a:off x="-4455162" y="-4903094"/>
            <a:ext cx="8910325" cy="907138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-4443272">
            <a:off x="14347552" y="5603140"/>
            <a:ext cx="8910325" cy="907138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385471">
            <a:off x="14010472" y="-2103536"/>
            <a:ext cx="7184571" cy="4114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10524768">
            <a:off x="-3515942" y="8642490"/>
            <a:ext cx="7184571" cy="4114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166974" y="684917"/>
            <a:ext cx="3207218" cy="230919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9CD2B93-29D8-4EF0-E84E-95F4A125BF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8458200" cy="5147304"/>
          </a:xfrm>
          <a:prstGeom prst="rect">
            <a:avLst/>
          </a:prstGeom>
        </p:spPr>
      </p:pic>
      <p:sp>
        <p:nvSpPr>
          <p:cNvPr id="27" name="Объект 9">
            <a:extLst>
              <a:ext uri="{FF2B5EF4-FFF2-40B4-BE49-F238E27FC236}">
                <a16:creationId xmlns:a16="http://schemas.microsoft.com/office/drawing/2014/main" xmlns="" id="{C655560A-CBD6-BFF2-5C57-06702EF7208E}"/>
              </a:ext>
            </a:extLst>
          </p:cNvPr>
          <p:cNvSpPr txBox="1">
            <a:spLocks/>
          </p:cNvSpPr>
          <p:nvPr/>
        </p:nvSpPr>
        <p:spPr>
          <a:xfrm>
            <a:off x="10166974" y="2996705"/>
            <a:ext cx="4821949" cy="642148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Состав Астраханской области: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Ахтубинск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Володарский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Енотаевка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Икряное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Камызяк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Красный Яр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Лиман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err="1" smtClean="0"/>
              <a:t>Нариманов</a:t>
            </a:r>
            <a:r>
              <a:rPr lang="ru-RU" dirty="0" smtClean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err="1" smtClean="0"/>
              <a:t>Началово</a:t>
            </a:r>
            <a:r>
              <a:rPr lang="ru-RU" dirty="0" smtClean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Харабали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Черный Яр</a:t>
            </a:r>
            <a:endParaRPr lang="ru-RU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5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7528472">
            <a:off x="-4455162" y="-4903094"/>
            <a:ext cx="8910325" cy="9071381"/>
          </a:xfrm>
          <a:prstGeom prst="rect">
            <a:avLst/>
          </a:prstGeom>
        </p:spPr>
      </p:pic>
      <p:sp>
        <p:nvSpPr>
          <p:cNvPr id="26" name="AutoShape 26"/>
          <p:cNvSpPr/>
          <p:nvPr/>
        </p:nvSpPr>
        <p:spPr>
          <a:xfrm rot="5400000">
            <a:off x="2931548" y="6607993"/>
            <a:ext cx="607875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rot="5400000">
            <a:off x="9000222" y="6607993"/>
            <a:ext cx="607875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xmlns="" id="{1C66A8F2-F89B-776E-74CC-A6BD16923BF3}"/>
              </a:ext>
            </a:extLst>
          </p:cNvPr>
          <p:cNvSpPr txBox="1">
            <a:spLocks/>
          </p:cNvSpPr>
          <p:nvPr/>
        </p:nvSpPr>
        <p:spPr>
          <a:xfrm>
            <a:off x="3962400" y="365124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Ключевые задачи</a:t>
            </a:r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533400" y="3769358"/>
            <a:ext cx="485775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- развитие социальной сферы – проектная инициатива «Достойная жизнь» («Детство», «Старшее поколение», «Здравоохранение», «Образование», «Культура», «Здоровый образ жизни», «Наука и инновационное развитие»);</a:t>
            </a:r>
            <a:endParaRPr lang="ru-RU" sz="3200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6095999" y="3568616"/>
            <a:ext cx="5943599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- развитие инженерной инфраструктуры и создание комфортных условий для проживания населения – проектная инициатива «Регион для достойной жизни» («</a:t>
            </a:r>
            <a:r>
              <a:rPr lang="ru-RU" sz="3200" dirty="0" err="1"/>
              <a:t>Водообеспечение</a:t>
            </a:r>
            <a:r>
              <a:rPr lang="ru-RU" sz="3200" dirty="0"/>
              <a:t>». «Газификация и теплоснабжение», «Жилье», «Дороги», «Комфортная городская среда», «Экология», «Гражданское общество и общественная безопасность»);</a:t>
            </a:r>
            <a:endParaRPr lang="ru-RU" sz="3200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12509157" y="2384363"/>
            <a:ext cx="579120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развитие экономического потенциала региона – «Новый производственный комплекс» («Сельское хозяйство: новый уровень», «</a:t>
            </a:r>
            <a:r>
              <a:rPr lang="ru-RU" sz="2800" dirty="0" err="1"/>
              <a:t>Рыбохозяйственный</a:t>
            </a:r>
            <a:r>
              <a:rPr lang="ru-RU" sz="2800" dirty="0"/>
              <a:t> комплекс: от стабилизации к развитию», «Туризм», «Развитие малого и среднего предпринимательства и поддержка индивидуальной предпринимательской инициативы», «Развитие топливно-энергетического комплекса», «Развитие судостроительной промышленности», «Развитие транспортной инфраструктуры», «Международная кооперация и экспорт», «Цифровая экономика»).</a:t>
            </a:r>
          </a:p>
          <a:p>
            <a:endParaRPr lang="ru-RU" sz="28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952" t="9201" r="12201" b="23387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226" y="-1085110"/>
            <a:ext cx="10883626" cy="10883626"/>
            <a:chOff x="0" y="0"/>
            <a:chExt cx="12700000" cy="12700000"/>
          </a:xfrm>
        </p:grpSpPr>
        <p:sp>
          <p:nvSpPr>
            <p:cNvPr id="5" name="Freeform 5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EE5C1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-4443272">
            <a:off x="12562856" y="5299942"/>
            <a:ext cx="8910325" cy="907138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7528472">
            <a:off x="-3796231" y="-5084014"/>
            <a:ext cx="8910325" cy="907138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385471">
            <a:off x="14254380" y="-2048978"/>
            <a:ext cx="7184571" cy="411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10524768">
            <a:off x="-2563586" y="8166036"/>
            <a:ext cx="7184571" cy="411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115424" y="736154"/>
            <a:ext cx="2768457" cy="2173239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xmlns="" id="{32753C0E-FCD2-1CAF-0AE6-16C854E2494A}"/>
              </a:ext>
            </a:extLst>
          </p:cNvPr>
          <p:cNvSpPr txBox="1">
            <a:spLocks/>
          </p:cNvSpPr>
          <p:nvPr/>
        </p:nvSpPr>
        <p:spPr>
          <a:xfrm>
            <a:off x="1368281" y="758379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Список литературы</a:t>
            </a:r>
            <a:endParaRPr lang="ru-RU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xmlns="" id="{1594AECE-8013-AA38-AB92-906639828D17}"/>
              </a:ext>
            </a:extLst>
          </p:cNvPr>
          <p:cNvSpPr txBox="1">
            <a:spLocks/>
          </p:cNvSpPr>
          <p:nvPr/>
        </p:nvSpPr>
        <p:spPr>
          <a:xfrm>
            <a:off x="784758" y="3191690"/>
            <a:ext cx="9433628" cy="39036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10"/>
              </a:rPr>
              <a:t>https://ru.wikipedia.org/wiki/</a:t>
            </a:r>
            <a:r>
              <a:rPr lang="ru-RU" dirty="0" err="1" smtClean="0">
                <a:hlinkClick r:id="rId10"/>
              </a:rPr>
              <a:t>Астраханская_область</a:t>
            </a:r>
            <a:endParaRPr lang="ru-RU" dirty="0" smtClean="0"/>
          </a:p>
          <a:p>
            <a:r>
              <a:rPr lang="en-US" dirty="0" smtClean="0">
                <a:hlinkClick r:id="rId11"/>
              </a:rPr>
              <a:t>https://astrakult.ru/lyudi-kotorye-vnesli-svoj-vklad-v-kulturu-astrahani/</a:t>
            </a:r>
            <a:endParaRPr lang="ru-RU" dirty="0" smtClean="0"/>
          </a:p>
          <a:p>
            <a:r>
              <a:rPr lang="en-US" dirty="0" smtClean="0"/>
              <a:t>https://ast-news.ru/node/astrakhanskaya-ekonomika-klyuchevye-zadachi-i-dostizhenie-vazhneyshikh-strategicheskikh-tseley-i-pri/</a:t>
            </a: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244</Words>
  <Application>Microsoft Office PowerPoint</Application>
  <PresentationFormat>Произвольный</PresentationFormat>
  <Paragraphs>29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Open Sans</vt:lpstr>
      <vt:lpstr>Wingdings</vt:lpstr>
      <vt:lpstr>Calibri</vt:lpstr>
      <vt:lpstr>Google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Green, Peach and Pink Academia Newsletter Presentation</dc:title>
  <dc:creator>Виталий Якунин</dc:creator>
  <cp:lastModifiedBy>Виталий Якунин</cp:lastModifiedBy>
  <cp:revision>4</cp:revision>
  <dcterms:created xsi:type="dcterms:W3CDTF">2006-08-16T00:00:00Z</dcterms:created>
  <dcterms:modified xsi:type="dcterms:W3CDTF">2023-09-20T15:27:03Z</dcterms:modified>
  <dc:identifier>DAFW6zB6Mqw</dc:identifier>
</cp:coreProperties>
</file>